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8" r:id="rId2"/>
    <p:sldId id="257" r:id="rId3"/>
    <p:sldId id="281" r:id="rId4"/>
    <p:sldId id="283" r:id="rId5"/>
    <p:sldId id="284" r:id="rId6"/>
    <p:sldId id="285" r:id="rId7"/>
    <p:sldId id="261" r:id="rId8"/>
  </p:sldIdLst>
  <p:sldSz cx="12192000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106A"/>
    <a:srgbClr val="FCD5B5"/>
    <a:srgbClr val="FFC000"/>
    <a:srgbClr val="D7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EDDC30-9C32-4BB2-8B47-46C981C154A1}" v="35" dt="2024-02-25T11:15:44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 autoAdjust="0"/>
    <p:restoredTop sz="94660"/>
  </p:normalViewPr>
  <p:slideViewPr>
    <p:cSldViewPr snapToGrid="0">
      <p:cViewPr>
        <p:scale>
          <a:sx n="54" d="100"/>
          <a:sy n="54" d="100"/>
        </p:scale>
        <p:origin x="1629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9E6EC-5805-45C6-B264-17FD3EF15D52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58975" y="1143000"/>
            <a:ext cx="294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FC93F-3CAD-414B-95E1-17F317FCA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5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A5484-B419-46E3-AC69-8DD001613AA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74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26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C93F-3CAD-414B-95E1-17F317FCAB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7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3845A-FA64-E998-5CCD-DCA8F2A8C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8CFAE-5BE4-F86A-5EC9-64E0EBB44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1D739-8A7E-C535-A889-0D14D4237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C087F-A0D3-9788-6B2C-29D5F1DB7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57177-ECF2-4398-B1B4-6E7EE2A4B3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69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95078"/>
            <a:ext cx="10363200" cy="445685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723804"/>
            <a:ext cx="9144000" cy="3090756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3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81567"/>
            <a:ext cx="2628900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81567"/>
            <a:ext cx="7734300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3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4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191514"/>
            <a:ext cx="10515600" cy="532510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567000"/>
            <a:ext cx="10515600" cy="28003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19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407833"/>
            <a:ext cx="518160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5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81570"/>
            <a:ext cx="10515600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138171"/>
            <a:ext cx="5157787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676140"/>
            <a:ext cx="515778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138171"/>
            <a:ext cx="5183188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676140"/>
            <a:ext cx="5183188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08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0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43196"/>
            <a:ext cx="6172200" cy="909743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3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53440"/>
            <a:ext cx="39322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843196"/>
            <a:ext cx="6172200" cy="909743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840480"/>
            <a:ext cx="39322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12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81570"/>
            <a:ext cx="1051560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407833"/>
            <a:ext cx="1051560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865189"/>
            <a:ext cx="27432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47A05-2C19-4514-8894-8AC42FAB4067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865189"/>
            <a:ext cx="41148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865189"/>
            <a:ext cx="27432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5EE64-1E93-4412-9C97-6C7AAA94D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6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>
          <a:xfrm>
            <a:off x="1118880" y="6736028"/>
            <a:ext cx="1752083" cy="1190807"/>
          </a:xfrm>
          <a:prstGeom prst="cube">
            <a:avLst>
              <a:gd name="adj" fmla="val 62425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2064"/>
          </a:p>
        </p:txBody>
      </p:sp>
      <p:sp>
        <p:nvSpPr>
          <p:cNvPr id="5" name="Right Arrow 4"/>
          <p:cNvSpPr/>
          <p:nvPr/>
        </p:nvSpPr>
        <p:spPr>
          <a:xfrm>
            <a:off x="2942796" y="6951386"/>
            <a:ext cx="350989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owchart: Connector 5"/>
              <p:cNvSpPr/>
              <p:nvPr/>
            </p:nvSpPr>
            <p:spPr>
              <a:xfrm>
                <a:off x="3311016" y="6415606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Flowchart: Connector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016" y="6415606"/>
                <a:ext cx="797734" cy="841062"/>
              </a:xfrm>
              <a:prstGeom prst="flowChartConnector">
                <a:avLst/>
              </a:prstGeom>
              <a:blipFill>
                <a:blip r:embed="rId2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11572" y="5654754"/>
            <a:ext cx="786759" cy="1044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Flowchart: Connector 7"/>
              <p:cNvSpPr/>
              <p:nvPr/>
            </p:nvSpPr>
            <p:spPr>
              <a:xfrm>
                <a:off x="3991654" y="6910900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Flowchart: Connector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654" y="6910900"/>
                <a:ext cx="797734" cy="841062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Connector 8"/>
              <p:cNvSpPr/>
              <p:nvPr/>
            </p:nvSpPr>
            <p:spPr>
              <a:xfrm>
                <a:off x="3365954" y="7039243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Flowchart: Connector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54" y="7039243"/>
                <a:ext cx="797734" cy="841062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Connector 9"/>
              <p:cNvSpPr/>
              <p:nvPr/>
            </p:nvSpPr>
            <p:spPr>
              <a:xfrm>
                <a:off x="3765395" y="6327888"/>
                <a:ext cx="797734" cy="841062"/>
              </a:xfrm>
              <a:prstGeom prst="flowChartConnector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104860" tIns="52430" rIns="104860" bIns="524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147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64" b="1" i="1"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𝑪𝒖</m:t>
                          </m:r>
                        </m:e>
                        <m:sup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𝟐</m:t>
                          </m:r>
                          <m:r>
                            <a:rPr lang="en-US" sz="2064" b="1" i="1">
                              <a:latin typeface="Cambria Math"/>
                              <a:ea typeface="Calibri"/>
                              <a:cs typeface="Times New Roman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064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0" name="Flowchart: Connector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395" y="6327888"/>
                <a:ext cx="797734" cy="841062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/>
          <p:nvPr/>
        </p:nvPicPr>
        <p:blipFill>
          <a:blip r:embed="rId7"/>
          <a:stretch>
            <a:fillRect/>
          </a:stretch>
        </p:blipFill>
        <p:spPr>
          <a:xfrm>
            <a:off x="5227512" y="3663272"/>
            <a:ext cx="6116814" cy="398296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789389" y="6823517"/>
            <a:ext cx="350989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7" name="Double Bracket 16"/>
          <p:cNvSpPr/>
          <p:nvPr/>
        </p:nvSpPr>
        <p:spPr>
          <a:xfrm>
            <a:off x="1179963" y="4360517"/>
            <a:ext cx="2811692" cy="1088914"/>
          </a:xfrm>
          <a:prstGeom prst="bracketPair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8634">
              <a:lnSpc>
                <a:spcPct val="115000"/>
              </a:lnSpc>
              <a:defRPr/>
            </a:pPr>
            <a:r>
              <a:rPr lang="en-GB" sz="2752" b="1" kern="0" dirty="0">
                <a:solidFill>
                  <a:sysClr val="windowText" lastClr="000000"/>
                </a:solidFill>
                <a:ea typeface="Calibri"/>
                <a:cs typeface="Times New Roman"/>
              </a:rPr>
              <a:t>Moisture, acids, </a:t>
            </a:r>
          </a:p>
          <a:p>
            <a:pPr algn="ctr" defTabSz="1048634">
              <a:lnSpc>
                <a:spcPct val="115000"/>
              </a:lnSpc>
              <a:defRPr/>
            </a:pPr>
            <a:r>
              <a:rPr lang="en-GB" sz="2752" b="1" kern="0" dirty="0">
                <a:solidFill>
                  <a:sysClr val="windowText" lastClr="000000"/>
                </a:solidFill>
                <a:ea typeface="Calibri"/>
                <a:cs typeface="Times New Roman"/>
              </a:rPr>
              <a:t>Environmental Conditions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79964" y="8196988"/>
            <a:ext cx="2344751" cy="72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64" b="1" dirty="0"/>
              <a:t>Copper containing materials</a:t>
            </a:r>
            <a:endParaRPr lang="en-GB" sz="2064" b="1" dirty="0"/>
          </a:p>
        </p:txBody>
      </p:sp>
      <p:sp>
        <p:nvSpPr>
          <p:cNvPr id="20" name="Right Arrow 19"/>
          <p:cNvSpPr/>
          <p:nvPr/>
        </p:nvSpPr>
        <p:spPr>
          <a:xfrm rot="16200000">
            <a:off x="1610255" y="8067920"/>
            <a:ext cx="253100" cy="174766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57150" cap="flat" cmpd="sng" algn="ctr">
            <a:solidFill>
              <a:srgbClr val="0066FF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848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915" y="7040123"/>
            <a:ext cx="4401838" cy="295586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0" y="7022291"/>
            <a:ext cx="4377608" cy="2991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99" y="3514851"/>
            <a:ext cx="3397610" cy="3173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406461" y="6969433"/>
            <a:ext cx="91673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bg1">
                    <a:lumMod val="9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  <a:endParaRPr lang="en-GB" sz="3670" b="1" dirty="0">
              <a:solidFill>
                <a:schemeClr val="bg1">
                  <a:lumMod val="9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7399" y="7024906"/>
            <a:ext cx="840662" cy="522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  <a:endParaRPr lang="en-GB" sz="367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34787" y="8265716"/>
            <a:ext cx="439772" cy="5242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64"/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5574559" y="7012483"/>
            <a:ext cx="935517" cy="125323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574560" y="8790015"/>
            <a:ext cx="900049" cy="121400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9062043" y="8443827"/>
            <a:ext cx="334362" cy="346189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748723" y="8849313"/>
            <a:ext cx="1964092" cy="1117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147"/>
              </a:spcAft>
            </a:pPr>
            <a:r>
              <a:rPr lang="en-US" sz="3211" b="1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Dendritic structure </a:t>
            </a:r>
            <a:endParaRPr lang="en-GB" sz="3211" dirty="0">
              <a:solidFill>
                <a:schemeClr val="bg1"/>
              </a:solidFill>
              <a:ea typeface="Calibri"/>
              <a:cs typeface="Times New Roman"/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1995220" y="9800337"/>
            <a:ext cx="1001045" cy="8586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56000" y="9169141"/>
            <a:ext cx="1277914" cy="624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147"/>
              </a:spcAft>
            </a:pPr>
            <a:r>
              <a:rPr lang="en-US" sz="3211" b="1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10 µm</a:t>
            </a:r>
            <a:endParaRPr lang="en-GB" sz="3211" dirty="0">
              <a:solidFill>
                <a:srgbClr val="FFFF00"/>
              </a:solidFill>
              <a:ea typeface="Calibri"/>
              <a:cs typeface="Times New Roman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25173" y="9204192"/>
            <a:ext cx="1313745" cy="42176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8634">
              <a:lnSpc>
                <a:spcPct val="115000"/>
              </a:lnSpc>
              <a:spcAft>
                <a:spcPts val="1147"/>
              </a:spcAft>
              <a:defRPr/>
            </a:pPr>
            <a:r>
              <a:rPr lang="en-US" sz="3211" b="1" kern="0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1 µm</a:t>
            </a:r>
          </a:p>
        </p:txBody>
      </p:sp>
      <p:sp>
        <p:nvSpPr>
          <p:cNvPr id="35" name="Rectangle 34"/>
          <p:cNvSpPr/>
          <p:nvPr/>
        </p:nvSpPr>
        <p:spPr>
          <a:xfrm flipV="1">
            <a:off x="6695783" y="9687322"/>
            <a:ext cx="955479" cy="113017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ot="0" spcFirstLastPara="0" vert="horz" wrap="square" lIns="104860" tIns="52430" rIns="104860" bIns="52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048634">
              <a:defRPr/>
            </a:pPr>
            <a:endParaRPr lang="en-GB" sz="2064" kern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E9059-EDFC-DC49-DBCB-4045110362BE}"/>
              </a:ext>
            </a:extLst>
          </p:cNvPr>
          <p:cNvSpPr/>
          <p:nvPr/>
        </p:nvSpPr>
        <p:spPr>
          <a:xfrm>
            <a:off x="6225007" y="3087757"/>
            <a:ext cx="96351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  <a:endParaRPr lang="en-GB" sz="367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489A46-17ED-FF06-6065-694041DC78C1}"/>
              </a:ext>
            </a:extLst>
          </p:cNvPr>
          <p:cNvSpPr/>
          <p:nvPr/>
        </p:nvSpPr>
        <p:spPr>
          <a:xfrm>
            <a:off x="1509631" y="3087757"/>
            <a:ext cx="963513" cy="63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7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  <a:endParaRPr lang="en-GB" sz="367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B9F0DE2-75A8-775D-FB3A-9A10C2507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582" y="3524901"/>
            <a:ext cx="5355840" cy="35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0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drawing of a screwdriver&#10;&#10;Description automatically generated">
            <a:extLst>
              <a:ext uri="{FF2B5EF4-FFF2-40B4-BE49-F238E27FC236}">
                <a16:creationId xmlns:a16="http://schemas.microsoft.com/office/drawing/2014/main" id="{83F963EB-8D3E-249B-2739-DEB7D4C5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06" y="3013430"/>
            <a:ext cx="5849634" cy="38637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35F1235-5247-0A71-4AF3-177CE5E1EF66}"/>
              </a:ext>
            </a:extLst>
          </p:cNvPr>
          <p:cNvGrpSpPr/>
          <p:nvPr/>
        </p:nvGrpSpPr>
        <p:grpSpPr>
          <a:xfrm>
            <a:off x="-219469" y="2574267"/>
            <a:ext cx="4828470" cy="4950164"/>
            <a:chOff x="-206022" y="576351"/>
            <a:chExt cx="4828470" cy="4950164"/>
          </a:xfrm>
        </p:grpSpPr>
        <p:pic>
          <p:nvPicPr>
            <p:cNvPr id="50" name="Picture 49" descr="A machine with a metal frame&#10;&#10;Description automatically generated with medium confidence">
              <a:extLst>
                <a:ext uri="{FF2B5EF4-FFF2-40B4-BE49-F238E27FC236}">
                  <a16:creationId xmlns:a16="http://schemas.microsoft.com/office/drawing/2014/main" id="{88675BA7-4F56-E338-6395-68AF4352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27" y="576352"/>
              <a:ext cx="2156413" cy="3863751"/>
            </a:xfrm>
            <a:prstGeom prst="rect">
              <a:avLst/>
            </a:prstGeom>
          </p:spPr>
        </p:pic>
        <p:pic>
          <p:nvPicPr>
            <p:cNvPr id="51" name="Picture 50" descr="A close-up of a machine&#10;&#10;Description automatically generated">
              <a:extLst>
                <a:ext uri="{FF2B5EF4-FFF2-40B4-BE49-F238E27FC236}">
                  <a16:creationId xmlns:a16="http://schemas.microsoft.com/office/drawing/2014/main" id="{A813EC66-AF9F-A1AF-B65F-90AD12A0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272" y="576351"/>
              <a:ext cx="2289176" cy="190508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1AF3CF-AA67-9CD1-C132-06745096E954}"/>
                </a:ext>
              </a:extLst>
            </p:cNvPr>
            <p:cNvSpPr txBox="1"/>
            <p:nvPr/>
          </p:nvSpPr>
          <p:spPr>
            <a:xfrm>
              <a:off x="166107" y="617168"/>
              <a:ext cx="78418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(a)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85307E1-BC01-C49C-E838-7F08AC55FD06}"/>
                </a:ext>
              </a:extLst>
            </p:cNvPr>
            <p:cNvSpPr txBox="1"/>
            <p:nvPr/>
          </p:nvSpPr>
          <p:spPr>
            <a:xfrm rot="21008012">
              <a:off x="60735" y="3939370"/>
              <a:ext cx="12089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Samples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E048E9F-5B2C-B1D6-2283-A30F8B0A7614}"/>
                </a:ext>
              </a:extLst>
            </p:cNvPr>
            <p:cNvSpPr txBox="1"/>
            <p:nvPr/>
          </p:nvSpPr>
          <p:spPr>
            <a:xfrm>
              <a:off x="2069301" y="2394251"/>
              <a:ext cx="18880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Control Panel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FD14E8-B27C-FA34-395B-4B150D97A88F}"/>
                </a:ext>
              </a:extLst>
            </p:cNvPr>
            <p:cNvSpPr txBox="1"/>
            <p:nvPr/>
          </p:nvSpPr>
          <p:spPr>
            <a:xfrm>
              <a:off x="-206022" y="4326186"/>
              <a:ext cx="18880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7030A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Laser Head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5BE070-62C8-CFC3-14B5-CBDDC6E09383}"/>
              </a:ext>
            </a:extLst>
          </p:cNvPr>
          <p:cNvGrpSpPr/>
          <p:nvPr/>
        </p:nvGrpSpPr>
        <p:grpSpPr>
          <a:xfrm>
            <a:off x="92681" y="8071892"/>
            <a:ext cx="4975201" cy="2369953"/>
            <a:chOff x="46466" y="5085617"/>
            <a:chExt cx="4975201" cy="2369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04C039-1801-FE49-A39C-E9834A57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6" y="5085617"/>
              <a:ext cx="4975201" cy="236995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A9B7F3-7D7D-29CB-4C2D-53592B9E7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9856" y="5740766"/>
              <a:ext cx="2194605" cy="386100"/>
            </a:xfrm>
            <a:prstGeom prst="straightConnector1">
              <a:avLst/>
            </a:prstGeom>
            <a:ln w="889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363AB5-9EAD-4EE9-141D-82F7B449EB1C}"/>
                </a:ext>
              </a:extLst>
            </p:cNvPr>
            <p:cNvSpPr txBox="1"/>
            <p:nvPr/>
          </p:nvSpPr>
          <p:spPr>
            <a:xfrm rot="21023157">
              <a:off x="1320071" y="5485750"/>
              <a:ext cx="2273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FF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Scan Direction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787B4A-21D1-DBC7-E1C9-3EC1555D7EFF}"/>
                </a:ext>
              </a:extLst>
            </p:cNvPr>
            <p:cNvSpPr txBox="1"/>
            <p:nvPr/>
          </p:nvSpPr>
          <p:spPr>
            <a:xfrm rot="20829501">
              <a:off x="1075258" y="6367095"/>
              <a:ext cx="1348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highlight>
                    <a:srgbClr val="00FFFF"/>
                  </a:highligh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Ti6Al4V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A7941D-E856-30FA-B1EB-B77FA626580C}"/>
              </a:ext>
            </a:extLst>
          </p:cNvPr>
          <p:cNvCxnSpPr>
            <a:cxnSpLocks/>
          </p:cNvCxnSpPr>
          <p:nvPr/>
        </p:nvCxnSpPr>
        <p:spPr>
          <a:xfrm flipH="1">
            <a:off x="1087032" y="7923222"/>
            <a:ext cx="459039" cy="714815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2CE0FF-EAFC-1EC7-AE31-88AB0430A814}"/>
              </a:ext>
            </a:extLst>
          </p:cNvPr>
          <p:cNvGrpSpPr/>
          <p:nvPr/>
        </p:nvGrpSpPr>
        <p:grpSpPr>
          <a:xfrm>
            <a:off x="5241172" y="7451677"/>
            <a:ext cx="1880070" cy="1687051"/>
            <a:chOff x="507699" y="4344168"/>
            <a:chExt cx="1880070" cy="168705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B5FF52-7865-B70F-F17C-873434EA5352}"/>
                </a:ext>
              </a:extLst>
            </p:cNvPr>
            <p:cNvSpPr/>
            <p:nvPr/>
          </p:nvSpPr>
          <p:spPr>
            <a:xfrm>
              <a:off x="1145798" y="5596977"/>
              <a:ext cx="50720" cy="507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E5B14F-FA3C-36B9-3364-B6FB208B0D01}"/>
                </a:ext>
              </a:extLst>
            </p:cNvPr>
            <p:cNvGrpSpPr/>
            <p:nvPr/>
          </p:nvGrpSpPr>
          <p:grpSpPr>
            <a:xfrm>
              <a:off x="983534" y="4953646"/>
              <a:ext cx="963458" cy="849662"/>
              <a:chOff x="682652" y="5036206"/>
              <a:chExt cx="963458" cy="849662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50F36BB-4596-26B2-57E1-6C3898C2F60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>
                <a:off x="682652" y="5596977"/>
                <a:ext cx="488506" cy="184665"/>
              </a:xfrm>
              <a:prstGeom prst="straightConnector1">
                <a:avLst/>
              </a:prstGeom>
              <a:ln w="762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537230D-EE1F-B019-4101-0E2881C2D03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>
                <a:off x="1153226" y="5604405"/>
                <a:ext cx="492884" cy="281463"/>
              </a:xfrm>
              <a:prstGeom prst="straightConnector1">
                <a:avLst/>
              </a:prstGeom>
              <a:ln w="76200">
                <a:solidFill>
                  <a:srgbClr val="A6106A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D107A53-71DF-E7B0-D2E5-A24D13088124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 flipV="1">
                <a:off x="1145798" y="5036206"/>
                <a:ext cx="7428" cy="568199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C10C2F6-D582-9214-7431-5E69DB03CAD6}"/>
                </a:ext>
              </a:extLst>
            </p:cNvPr>
            <p:cNvSpPr/>
            <p:nvPr/>
          </p:nvSpPr>
          <p:spPr>
            <a:xfrm>
              <a:off x="507699" y="5378477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0070C0"/>
                  </a:solidFill>
                </a:rPr>
                <a:t>x</a:t>
              </a:r>
              <a:endParaRPr lang="en-GB" sz="5400" b="1" dirty="0">
                <a:solidFill>
                  <a:srgbClr val="0070C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483B33-F742-37C1-3F86-43F17F7A072A}"/>
                </a:ext>
              </a:extLst>
            </p:cNvPr>
            <p:cNvSpPr/>
            <p:nvPr/>
          </p:nvSpPr>
          <p:spPr>
            <a:xfrm>
              <a:off x="1172924" y="4344168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00B050"/>
                  </a:solidFill>
                </a:rPr>
                <a:t>z</a:t>
              </a:r>
              <a:endParaRPr lang="en-GB" sz="5400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E6C509-B7FB-FC5D-3EB3-787912C45549}"/>
                </a:ext>
              </a:extLst>
            </p:cNvPr>
            <p:cNvSpPr/>
            <p:nvPr/>
          </p:nvSpPr>
          <p:spPr>
            <a:xfrm>
              <a:off x="1825401" y="5463021"/>
              <a:ext cx="562368" cy="568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rgbClr val="A6106A"/>
                  </a:solidFill>
                </a:rPr>
                <a:t>y</a:t>
              </a:r>
              <a:endParaRPr lang="en-GB" sz="5400" b="1" dirty="0">
                <a:solidFill>
                  <a:srgbClr val="A6106A"/>
                </a:solidFill>
              </a:endParaRP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6D90E0E2-800E-138A-7376-34562ECD0084}"/>
              </a:ext>
            </a:extLst>
          </p:cNvPr>
          <p:cNvSpPr/>
          <p:nvPr/>
        </p:nvSpPr>
        <p:spPr>
          <a:xfrm>
            <a:off x="6972408" y="54115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A0EBDA4-DB69-B1AF-4231-54A01B72F91F}"/>
              </a:ext>
            </a:extLst>
          </p:cNvPr>
          <p:cNvGrpSpPr/>
          <p:nvPr/>
        </p:nvGrpSpPr>
        <p:grpSpPr>
          <a:xfrm>
            <a:off x="9258310" y="3278587"/>
            <a:ext cx="2462115" cy="2462115"/>
            <a:chOff x="5688611" y="2506103"/>
            <a:chExt cx="2895600" cy="28956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352FAD7-2231-94BA-ACEA-37353DDEAD44}"/>
                </a:ext>
              </a:extLst>
            </p:cNvPr>
            <p:cNvSpPr/>
            <p:nvPr/>
          </p:nvSpPr>
          <p:spPr>
            <a:xfrm>
              <a:off x="5688611" y="2506103"/>
              <a:ext cx="2895600" cy="28956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 descr="A rainbow cone on a square&#10;&#10;Description automatically generated">
              <a:extLst>
                <a:ext uri="{FF2B5EF4-FFF2-40B4-BE49-F238E27FC236}">
                  <a16:creationId xmlns:a16="http://schemas.microsoft.com/office/drawing/2014/main" id="{1F54FE8A-5AD4-2DB1-D700-1DFA9DEC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727" y="2520635"/>
              <a:ext cx="2367957" cy="2286948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CF3734-EFE8-AC63-6501-0F5659ED50E3}"/>
              </a:ext>
            </a:extLst>
          </p:cNvPr>
          <p:cNvCxnSpPr>
            <a:cxnSpLocks/>
            <a:stCxn id="37" idx="7"/>
            <a:endCxn id="39" idx="4"/>
          </p:cNvCxnSpPr>
          <p:nvPr/>
        </p:nvCxnSpPr>
        <p:spPr>
          <a:xfrm>
            <a:off x="7011431" y="5418253"/>
            <a:ext cx="3477936" cy="322449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178186-441F-D65A-10B3-30196F92B709}"/>
              </a:ext>
            </a:extLst>
          </p:cNvPr>
          <p:cNvCxnSpPr>
            <a:cxnSpLocks/>
            <a:stCxn id="37" idx="7"/>
            <a:endCxn id="39" idx="1"/>
          </p:cNvCxnSpPr>
          <p:nvPr/>
        </p:nvCxnSpPr>
        <p:spPr>
          <a:xfrm flipV="1">
            <a:off x="7011431" y="3639154"/>
            <a:ext cx="2607446" cy="1779098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D4A70F0-4806-4332-59C4-858B58FC9F32}"/>
              </a:ext>
            </a:extLst>
          </p:cNvPr>
          <p:cNvSpPr/>
          <p:nvPr/>
        </p:nvSpPr>
        <p:spPr>
          <a:xfrm>
            <a:off x="5270948" y="5372534"/>
            <a:ext cx="45719" cy="45719"/>
          </a:xfrm>
          <a:prstGeom prst="ellipse">
            <a:avLst/>
          </a:prstGeom>
          <a:solidFill>
            <a:srgbClr val="D76D00"/>
          </a:solidFill>
          <a:ln>
            <a:solidFill>
              <a:srgbClr val="D76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FB39E2C-6912-B1A9-1A3D-CB3CA17393E7}"/>
              </a:ext>
            </a:extLst>
          </p:cNvPr>
          <p:cNvCxnSpPr>
            <a:cxnSpLocks/>
            <a:stCxn id="88" idx="6"/>
            <a:endCxn id="43" idx="2"/>
          </p:cNvCxnSpPr>
          <p:nvPr/>
        </p:nvCxnSpPr>
        <p:spPr>
          <a:xfrm flipV="1">
            <a:off x="4476203" y="5395394"/>
            <a:ext cx="794745" cy="2043979"/>
          </a:xfrm>
          <a:prstGeom prst="bentConnector3">
            <a:avLst>
              <a:gd name="adj1" fmla="val 50000"/>
            </a:avLst>
          </a:prstGeom>
          <a:ln w="76200">
            <a:solidFill>
              <a:srgbClr val="A61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8FD7F208-8725-4791-D48F-F666F6B80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7786" y="8057544"/>
            <a:ext cx="4451509" cy="1458455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16C5430D-2C66-9A7E-2736-CB8D3D6E6C35}"/>
              </a:ext>
            </a:extLst>
          </p:cNvPr>
          <p:cNvGrpSpPr/>
          <p:nvPr/>
        </p:nvGrpSpPr>
        <p:grpSpPr>
          <a:xfrm>
            <a:off x="2192227" y="5628522"/>
            <a:ext cx="2407305" cy="2123165"/>
            <a:chOff x="1962444" y="3195122"/>
            <a:chExt cx="2407305" cy="21231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AE3936-AB9E-65A5-720B-B5CFCC118388}"/>
                </a:ext>
              </a:extLst>
            </p:cNvPr>
            <p:cNvGrpSpPr/>
            <p:nvPr/>
          </p:nvGrpSpPr>
          <p:grpSpPr>
            <a:xfrm>
              <a:off x="1962444" y="3195122"/>
              <a:ext cx="2407305" cy="2123165"/>
              <a:chOff x="3046869" y="2339480"/>
              <a:chExt cx="2407305" cy="2123165"/>
            </a:xfrm>
          </p:grpSpPr>
          <p:pic>
            <p:nvPicPr>
              <p:cNvPr id="12" name="Picture 11" descr="A diagram of a glass of milk&#10;&#10;Description automatically generated">
                <a:extLst>
                  <a:ext uri="{FF2B5EF4-FFF2-40B4-BE49-F238E27FC236}">
                    <a16:creationId xmlns:a16="http://schemas.microsoft.com/office/drawing/2014/main" id="{5ABF8FEE-2B7C-3BDC-99EF-B20EA9621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869" y="2339480"/>
                <a:ext cx="2407305" cy="2123165"/>
              </a:xfrm>
              <a:prstGeom prst="rect">
                <a:avLst/>
              </a:prstGeom>
            </p:spPr>
          </p:pic>
          <p:pic>
            <p:nvPicPr>
              <p:cNvPr id="13" name="Picture 12" descr="A group of gold spheres&#10;&#10;Description automatically generated">
                <a:extLst>
                  <a:ext uri="{FF2B5EF4-FFF2-40B4-BE49-F238E27FC236}">
                    <a16:creationId xmlns:a16="http://schemas.microsoft.com/office/drawing/2014/main" id="{7C907F78-5B12-6686-F6A1-B14A08E67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4744" y="3678435"/>
                <a:ext cx="1127147" cy="628053"/>
              </a:xfrm>
              <a:prstGeom prst="rect">
                <a:avLst/>
              </a:prstGeom>
            </p:spPr>
          </p:pic>
        </p:grp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1204868-F1B2-517E-B735-034A44238CAD}"/>
                </a:ext>
              </a:extLst>
            </p:cNvPr>
            <p:cNvSpPr/>
            <p:nvPr/>
          </p:nvSpPr>
          <p:spPr>
            <a:xfrm>
              <a:off x="4200701" y="4983113"/>
              <a:ext cx="45719" cy="45719"/>
            </a:xfrm>
            <a:prstGeom prst="ellipse">
              <a:avLst/>
            </a:prstGeom>
            <a:solidFill>
              <a:srgbClr val="D76D00"/>
            </a:solidFill>
            <a:ln>
              <a:solidFill>
                <a:srgbClr val="D76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1BB2618-2963-9A47-E2FB-DEC55DEE7B91}"/>
              </a:ext>
            </a:extLst>
          </p:cNvPr>
          <p:cNvSpPr txBox="1"/>
          <p:nvPr/>
        </p:nvSpPr>
        <p:spPr>
          <a:xfrm rot="16200000">
            <a:off x="4502411" y="6734535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Slurry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A86C6-8035-2E1E-64F7-47169823AD20}"/>
              </a:ext>
            </a:extLst>
          </p:cNvPr>
          <p:cNvSpPr txBox="1"/>
          <p:nvPr/>
        </p:nvSpPr>
        <p:spPr>
          <a:xfrm>
            <a:off x="1254223" y="7005645"/>
            <a:ext cx="19897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</a:t>
            </a:r>
          </a:p>
          <a:p>
            <a:pPr algn="ctr"/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Powder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EAFDE0-9464-68D7-B953-510B973651CC}"/>
              </a:ext>
            </a:extLst>
          </p:cNvPr>
          <p:cNvSpPr txBox="1"/>
          <p:nvPr/>
        </p:nvSpPr>
        <p:spPr>
          <a:xfrm>
            <a:off x="5525874" y="2634273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44A0D0C-8DAC-FBC5-33E1-6A21A75EFFE8}"/>
              </a:ext>
            </a:extLst>
          </p:cNvPr>
          <p:cNvSpPr txBox="1"/>
          <p:nvPr/>
        </p:nvSpPr>
        <p:spPr>
          <a:xfrm>
            <a:off x="146667" y="7652144"/>
            <a:ext cx="75052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127758-0CF9-BA02-4346-0FBD98F0EE4D}"/>
              </a:ext>
            </a:extLst>
          </p:cNvPr>
          <p:cNvSpPr txBox="1"/>
          <p:nvPr/>
        </p:nvSpPr>
        <p:spPr>
          <a:xfrm>
            <a:off x="7188508" y="7426388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350861B-C432-A94E-006D-2FEDA14938DC}"/>
              </a:ext>
            </a:extLst>
          </p:cNvPr>
          <p:cNvCxnSpPr>
            <a:cxnSpLocks/>
          </p:cNvCxnSpPr>
          <p:nvPr/>
        </p:nvCxnSpPr>
        <p:spPr>
          <a:xfrm flipV="1">
            <a:off x="5946891" y="5678730"/>
            <a:ext cx="1608033" cy="283984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24EEDC8-2798-5208-BBC9-C6BD83CB1BF5}"/>
              </a:ext>
            </a:extLst>
          </p:cNvPr>
          <p:cNvSpPr txBox="1"/>
          <p:nvPr/>
        </p:nvSpPr>
        <p:spPr>
          <a:xfrm>
            <a:off x="8346068" y="2690265"/>
            <a:ext cx="385233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</a:t>
            </a:r>
            <a:r>
              <a:rPr lang="en-US" sz="3200" b="1" baseline="-25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max</a:t>
            </a:r>
            <a:r>
              <a:rPr lang="en-US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=26.9 kW/mm</a:t>
            </a:r>
            <a:r>
              <a:rPr lang="en-US" sz="3200" b="1" baseline="30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1C16D41-FD1B-36C6-1CB9-055581D7CB65}"/>
              </a:ext>
            </a:extLst>
          </p:cNvPr>
          <p:cNvSpPr txBox="1"/>
          <p:nvPr/>
        </p:nvSpPr>
        <p:spPr>
          <a:xfrm rot="20988354">
            <a:off x="6064933" y="5857755"/>
            <a:ext cx="14927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200 mm/s</a:t>
            </a:r>
          </a:p>
        </p:txBody>
      </p:sp>
    </p:spTree>
    <p:extLst>
      <p:ext uri="{BB962C8B-B14F-4D97-AF65-F5344CB8AC3E}">
        <p14:creationId xmlns:p14="http://schemas.microsoft.com/office/powerpoint/2010/main" val="216830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with a line going up&#10;&#10;Description automatically generated">
            <a:extLst>
              <a:ext uri="{FF2B5EF4-FFF2-40B4-BE49-F238E27FC236}">
                <a16:creationId xmlns:a16="http://schemas.microsoft.com/office/drawing/2014/main" id="{B337E1D3-70DC-3985-12F9-C777E677D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67" y="6604986"/>
            <a:ext cx="4510627" cy="3758380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C588B64-258F-E224-EB74-EE5DF19AE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56" y="2788791"/>
            <a:ext cx="5012697" cy="3587935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FD7D03DB-0843-3079-3136-A2B2F5878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86" y="2824619"/>
            <a:ext cx="4581145" cy="3516278"/>
          </a:xfrm>
          <a:prstGeom prst="rect">
            <a:avLst/>
          </a:prstGeom>
        </p:spPr>
      </p:pic>
      <p:pic>
        <p:nvPicPr>
          <p:cNvPr id="13" name="Picture 1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15AB0711-59D5-B674-47E1-F33493CB1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695" y="6604986"/>
            <a:ext cx="4608600" cy="3853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E3A43-56AB-F759-925B-1336329440BF}"/>
              </a:ext>
            </a:extLst>
          </p:cNvPr>
          <p:cNvSpPr txBox="1"/>
          <p:nvPr/>
        </p:nvSpPr>
        <p:spPr>
          <a:xfrm>
            <a:off x="848136" y="2118384"/>
            <a:ext cx="77296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722B9-7E7F-756A-8B6D-C2567F0E3130}"/>
              </a:ext>
            </a:extLst>
          </p:cNvPr>
          <p:cNvSpPr txBox="1"/>
          <p:nvPr/>
        </p:nvSpPr>
        <p:spPr>
          <a:xfrm>
            <a:off x="864967" y="6240736"/>
            <a:ext cx="739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6EF7C-4782-5FC5-BA2E-90C2B43FB108}"/>
              </a:ext>
            </a:extLst>
          </p:cNvPr>
          <p:cNvSpPr txBox="1"/>
          <p:nvPr/>
        </p:nvSpPr>
        <p:spPr>
          <a:xfrm>
            <a:off x="5868695" y="2118384"/>
            <a:ext cx="8082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19C62-5DF2-AFD7-DA51-8B21154BB7FD}"/>
              </a:ext>
            </a:extLst>
          </p:cNvPr>
          <p:cNvSpPr txBox="1"/>
          <p:nvPr/>
        </p:nvSpPr>
        <p:spPr>
          <a:xfrm>
            <a:off x="5874305" y="6240736"/>
            <a:ext cx="7970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50384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BE6470F-463B-2F7A-C7AE-5B6D57B132D4}"/>
              </a:ext>
            </a:extLst>
          </p:cNvPr>
          <p:cNvGrpSpPr/>
          <p:nvPr/>
        </p:nvGrpSpPr>
        <p:grpSpPr>
          <a:xfrm>
            <a:off x="5285464" y="790690"/>
            <a:ext cx="3756262" cy="2068907"/>
            <a:chOff x="3715822" y="64693"/>
            <a:chExt cx="3756262" cy="2068907"/>
          </a:xfrm>
        </p:grpSpPr>
        <p:pic>
          <p:nvPicPr>
            <p:cNvPr id="6" name="Picture 11">
              <a:extLst>
                <a:ext uri="{FF2B5EF4-FFF2-40B4-BE49-F238E27FC236}">
                  <a16:creationId xmlns:a16="http://schemas.microsoft.com/office/drawing/2014/main" id="{8734C811-EFA4-7ACB-41CC-8677B6A4B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822" y="64693"/>
              <a:ext cx="3244191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57FF17-FB7D-CFA2-51DC-A6684A6AA7B9}"/>
                </a:ext>
              </a:extLst>
            </p:cNvPr>
            <p:cNvSpPr/>
            <p:nvPr/>
          </p:nvSpPr>
          <p:spPr>
            <a:xfrm>
              <a:off x="5526742" y="1295400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6.84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25E1D9-2683-885B-BC54-32774B1DBF1E}"/>
              </a:ext>
            </a:extLst>
          </p:cNvPr>
          <p:cNvGrpSpPr/>
          <p:nvPr/>
        </p:nvGrpSpPr>
        <p:grpSpPr>
          <a:xfrm>
            <a:off x="5303006" y="3231478"/>
            <a:ext cx="3738721" cy="2066518"/>
            <a:chOff x="3733363" y="2027781"/>
            <a:chExt cx="3738721" cy="2066518"/>
          </a:xfrm>
        </p:grpSpPr>
        <p:pic>
          <p:nvPicPr>
            <p:cNvPr id="9" name="Picture 14">
              <a:extLst>
                <a:ext uri="{FF2B5EF4-FFF2-40B4-BE49-F238E27FC236}">
                  <a16:creationId xmlns:a16="http://schemas.microsoft.com/office/drawing/2014/main" id="{B75238DF-579E-6A13-2473-242848B10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363" y="2027781"/>
              <a:ext cx="3209109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6DCF38-8934-A0CD-A804-644AC7BE6060}"/>
                </a:ext>
              </a:extLst>
            </p:cNvPr>
            <p:cNvSpPr/>
            <p:nvPr/>
          </p:nvSpPr>
          <p:spPr>
            <a:xfrm>
              <a:off x="5526742" y="3256099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21.3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7695CF-294D-D35B-CE67-0B635D4960D3}"/>
              </a:ext>
            </a:extLst>
          </p:cNvPr>
          <p:cNvGrpSpPr/>
          <p:nvPr/>
        </p:nvGrpSpPr>
        <p:grpSpPr>
          <a:xfrm>
            <a:off x="5288498" y="5450397"/>
            <a:ext cx="3753229" cy="2173453"/>
            <a:chOff x="3718855" y="4094299"/>
            <a:chExt cx="3753229" cy="2173453"/>
          </a:xfrm>
        </p:grpSpPr>
        <p:pic>
          <p:nvPicPr>
            <p:cNvPr id="12" name="Picture 16">
              <a:extLst>
                <a:ext uri="{FF2B5EF4-FFF2-40B4-BE49-F238E27FC236}">
                  <a16:creationId xmlns:a16="http://schemas.microsoft.com/office/drawing/2014/main" id="{065A9E62-5C2F-36A8-371B-FD01B44B50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8855" y="4094299"/>
              <a:ext cx="3238124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A3A047-388C-1A6E-B318-91A0B4345B20}"/>
                </a:ext>
              </a:extLst>
            </p:cNvPr>
            <p:cNvSpPr/>
            <p:nvPr/>
          </p:nvSpPr>
          <p:spPr>
            <a:xfrm>
              <a:off x="5526742" y="5429552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39.1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2EEEC4-8FC1-7051-F859-F7042D081D0A}"/>
              </a:ext>
            </a:extLst>
          </p:cNvPr>
          <p:cNvGrpSpPr/>
          <p:nvPr/>
        </p:nvGrpSpPr>
        <p:grpSpPr>
          <a:xfrm>
            <a:off x="1241338" y="790690"/>
            <a:ext cx="3787069" cy="2068907"/>
            <a:chOff x="215673" y="64693"/>
            <a:chExt cx="3787069" cy="2068907"/>
          </a:xfrm>
        </p:grpSpPr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242C36EE-1592-59A3-A942-9627221AF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673" y="64693"/>
              <a:ext cx="3228687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F3C342-B8BB-F3DC-0556-8F648D19E7D6}"/>
                </a:ext>
              </a:extLst>
            </p:cNvPr>
            <p:cNvSpPr/>
            <p:nvPr/>
          </p:nvSpPr>
          <p:spPr>
            <a:xfrm>
              <a:off x="2057400" y="1295400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0.42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F58747-D9E2-7ED9-D319-1552AA1BE537}"/>
              </a:ext>
            </a:extLst>
          </p:cNvPr>
          <p:cNvGrpSpPr/>
          <p:nvPr/>
        </p:nvGrpSpPr>
        <p:grpSpPr>
          <a:xfrm>
            <a:off x="1249844" y="3231478"/>
            <a:ext cx="3778563" cy="2066518"/>
            <a:chOff x="224179" y="2027781"/>
            <a:chExt cx="3778563" cy="2066518"/>
          </a:xfrm>
        </p:grpSpPr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FB769F58-E45D-9B4C-74FF-326D5A37A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179" y="2027781"/>
              <a:ext cx="3211675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4A113E-5280-B982-2C96-071EF8C0C755}"/>
                </a:ext>
              </a:extLst>
            </p:cNvPr>
            <p:cNvSpPr/>
            <p:nvPr/>
          </p:nvSpPr>
          <p:spPr>
            <a:xfrm>
              <a:off x="2057400" y="3256099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12.8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C28E4D-4055-B8EB-91C0-47924805398F}"/>
              </a:ext>
            </a:extLst>
          </p:cNvPr>
          <p:cNvGrpSpPr/>
          <p:nvPr/>
        </p:nvGrpSpPr>
        <p:grpSpPr>
          <a:xfrm>
            <a:off x="1240176" y="5450397"/>
            <a:ext cx="3788231" cy="2173453"/>
            <a:chOff x="214511" y="4094299"/>
            <a:chExt cx="3788231" cy="2173453"/>
          </a:xfrm>
        </p:grpSpPr>
        <p:pic>
          <p:nvPicPr>
            <p:cNvPr id="27" name="Picture 15">
              <a:extLst>
                <a:ext uri="{FF2B5EF4-FFF2-40B4-BE49-F238E27FC236}">
                  <a16:creationId xmlns:a16="http://schemas.microsoft.com/office/drawing/2014/main" id="{AF87B7F7-B209-C3E2-73AD-DA2EE5617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511" y="4094299"/>
              <a:ext cx="3231010" cy="19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6A6A7B-8CB7-0CFA-8640-107549136B25}"/>
                </a:ext>
              </a:extLst>
            </p:cNvPr>
            <p:cNvSpPr/>
            <p:nvPr/>
          </p:nvSpPr>
          <p:spPr>
            <a:xfrm>
              <a:off x="2057400" y="5429552"/>
              <a:ext cx="1945342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 Black" pitchFamily="34" charset="0"/>
                </a:rPr>
                <a:t>27.4 ms</a:t>
              </a:r>
              <a:endParaRPr lang="en-GB" sz="28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F815353-C065-C75B-56FE-5AED73F11614}"/>
              </a:ext>
            </a:extLst>
          </p:cNvPr>
          <p:cNvGrpSpPr/>
          <p:nvPr/>
        </p:nvGrpSpPr>
        <p:grpSpPr>
          <a:xfrm>
            <a:off x="9045616" y="2021396"/>
            <a:ext cx="1807030" cy="4114800"/>
            <a:chOff x="8762197" y="6896683"/>
            <a:chExt cx="1807030" cy="411480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DD379-EBC9-AE08-92DF-951A8DF50269}"/>
                </a:ext>
              </a:extLst>
            </p:cNvPr>
            <p:cNvSpPr txBox="1"/>
            <p:nvPr/>
          </p:nvSpPr>
          <p:spPr>
            <a:xfrm>
              <a:off x="8762197" y="6896683"/>
              <a:ext cx="15552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 Black" pitchFamily="34" charset="0"/>
                </a:rPr>
                <a:t>T [K]</a:t>
              </a:r>
              <a:endParaRPr lang="en-GB" sz="4000" b="1" dirty="0">
                <a:latin typeface="Arial Black" pitchFamily="34" charset="0"/>
              </a:endParaRPr>
            </a:p>
          </p:txBody>
        </p:sp>
        <p:pic>
          <p:nvPicPr>
            <p:cNvPr id="30" name="Picture 18" descr="C:\Users\user\Downloads\Re_ please prepare the following csv file for the following data (1)\colorscale.jpeg">
              <a:extLst>
                <a:ext uri="{FF2B5EF4-FFF2-40B4-BE49-F238E27FC236}">
                  <a16:creationId xmlns:a16="http://schemas.microsoft.com/office/drawing/2014/main" id="{E5B07677-E31C-D959-D785-3AB872C8E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0590" y="7528054"/>
              <a:ext cx="1798637" cy="3483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E9511AE-A869-E3AC-9B4C-860766273BA2}"/>
                </a:ext>
              </a:extLst>
            </p:cNvPr>
            <p:cNvCxnSpPr/>
            <p:nvPr/>
          </p:nvCxnSpPr>
          <p:spPr>
            <a:xfrm>
              <a:off x="9349314" y="78110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7492BF0-70F2-AC88-0A58-FBA51DE8E5E8}"/>
                </a:ext>
              </a:extLst>
            </p:cNvPr>
            <p:cNvCxnSpPr/>
            <p:nvPr/>
          </p:nvCxnSpPr>
          <p:spPr>
            <a:xfrm>
              <a:off x="9349314" y="88778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9C05B43-CBAD-ED70-60FA-82D367485016}"/>
                </a:ext>
              </a:extLst>
            </p:cNvPr>
            <p:cNvCxnSpPr/>
            <p:nvPr/>
          </p:nvCxnSpPr>
          <p:spPr>
            <a:xfrm>
              <a:off x="9349314" y="98684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1F73A3-6AB9-4E55-B65F-69A7C89FE51E}"/>
                </a:ext>
              </a:extLst>
            </p:cNvPr>
            <p:cNvCxnSpPr/>
            <p:nvPr/>
          </p:nvCxnSpPr>
          <p:spPr>
            <a:xfrm>
              <a:off x="9349314" y="10782883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6BE90B2-537F-F37D-E6D9-6C39B6C888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14" y="8627360"/>
            <a:ext cx="4789931" cy="3171304"/>
          </a:xfrm>
          <a:prstGeom prst="rect">
            <a:avLst/>
          </a:prstGeom>
        </p:spPr>
      </p:pic>
      <p:pic>
        <p:nvPicPr>
          <p:cNvPr id="40" name="Picture 39" descr="A graph of a function&#10;&#10;Description automatically generated">
            <a:extLst>
              <a:ext uri="{FF2B5EF4-FFF2-40B4-BE49-F238E27FC236}">
                <a16:creationId xmlns:a16="http://schemas.microsoft.com/office/drawing/2014/main" id="{C1845C6F-F921-41F7-440C-01597DCCD9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12" y="8620031"/>
            <a:ext cx="4791605" cy="31865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C24FEA6-2F05-5A44-5F63-ABB325482B05}"/>
              </a:ext>
            </a:extLst>
          </p:cNvPr>
          <p:cNvSpPr txBox="1"/>
          <p:nvPr/>
        </p:nvSpPr>
        <p:spPr>
          <a:xfrm>
            <a:off x="773497" y="-93364"/>
            <a:ext cx="77296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B7C4FF-F7F5-314F-E807-6755B39D220E}"/>
              </a:ext>
            </a:extLst>
          </p:cNvPr>
          <p:cNvSpPr/>
          <p:nvPr/>
        </p:nvSpPr>
        <p:spPr>
          <a:xfrm>
            <a:off x="1159982" y="598757"/>
            <a:ext cx="9692664" cy="71792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5807F8-E890-AE06-B9EA-9F9B05A99A69}"/>
              </a:ext>
            </a:extLst>
          </p:cNvPr>
          <p:cNvSpPr txBox="1"/>
          <p:nvPr/>
        </p:nvSpPr>
        <p:spPr>
          <a:xfrm>
            <a:off x="781787" y="7981029"/>
            <a:ext cx="7970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209056-7D85-B0F8-16F6-BC941F82D9B2}"/>
              </a:ext>
            </a:extLst>
          </p:cNvPr>
          <p:cNvSpPr txBox="1"/>
          <p:nvPr/>
        </p:nvSpPr>
        <p:spPr>
          <a:xfrm>
            <a:off x="5991367" y="7981029"/>
            <a:ext cx="739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76993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red line and yellow line&#10;&#10;Description automatically generated">
            <a:extLst>
              <a:ext uri="{FF2B5EF4-FFF2-40B4-BE49-F238E27FC236}">
                <a16:creationId xmlns:a16="http://schemas.microsoft.com/office/drawing/2014/main" id="{715F09B3-4DA3-753D-C153-7BD2A86E9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69" y="3158606"/>
            <a:ext cx="4574175" cy="3657367"/>
          </a:xfrm>
          <a:prstGeom prst="rect">
            <a:avLst/>
          </a:prstGeom>
        </p:spPr>
      </p:pic>
      <p:pic>
        <p:nvPicPr>
          <p:cNvPr id="5" name="Picture 4" descr="A graph with a red line and a green line&#10;&#10;Description automatically generated">
            <a:extLst>
              <a:ext uri="{FF2B5EF4-FFF2-40B4-BE49-F238E27FC236}">
                <a16:creationId xmlns:a16="http://schemas.microsoft.com/office/drawing/2014/main" id="{D7C1CCF5-08A0-52DF-5ABC-D90FE658D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16271"/>
            <a:ext cx="4238124" cy="3386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308C-26A3-DC03-9683-D195B0FDFF0D}"/>
              </a:ext>
            </a:extLst>
          </p:cNvPr>
          <p:cNvSpPr txBox="1"/>
          <p:nvPr/>
        </p:nvSpPr>
        <p:spPr>
          <a:xfrm>
            <a:off x="1221656" y="2722818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B06B9-294D-23E1-1684-9A33FDDC04C9}"/>
              </a:ext>
            </a:extLst>
          </p:cNvPr>
          <p:cNvSpPr txBox="1"/>
          <p:nvPr/>
        </p:nvSpPr>
        <p:spPr>
          <a:xfrm>
            <a:off x="6095999" y="2722818"/>
            <a:ext cx="8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706596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3509-D23A-E818-8241-7EB44AD21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F51EA43-F18A-B8C2-4A0A-B00618C74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29" y="8658777"/>
            <a:ext cx="2864530" cy="2284483"/>
          </a:xfrm>
          <a:prstGeom prst="rect">
            <a:avLst/>
          </a:prstGeom>
        </p:spPr>
      </p:pic>
      <p:pic>
        <p:nvPicPr>
          <p:cNvPr id="15" name="Picture 14" descr="A green and purple line drawing on a black background&#10;&#10;Description automatically generated">
            <a:extLst>
              <a:ext uri="{FF2B5EF4-FFF2-40B4-BE49-F238E27FC236}">
                <a16:creationId xmlns:a16="http://schemas.microsoft.com/office/drawing/2014/main" id="{757DBC43-1C09-70B4-B4F5-5671BE582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68" y="8641168"/>
            <a:ext cx="2523381" cy="2059552"/>
          </a:xfrm>
          <a:prstGeom prst="rect">
            <a:avLst/>
          </a:prstGeom>
        </p:spPr>
      </p:pic>
      <p:pic>
        <p:nvPicPr>
          <p:cNvPr id="17" name="Picture 16" descr="A graph of a function&#10;&#10;Description automatically generated">
            <a:extLst>
              <a:ext uri="{FF2B5EF4-FFF2-40B4-BE49-F238E27FC236}">
                <a16:creationId xmlns:a16="http://schemas.microsoft.com/office/drawing/2014/main" id="{65FB803A-6AD8-AED5-3A47-EF4DA0061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55" y="8646743"/>
            <a:ext cx="2508375" cy="2047304"/>
          </a:xfrm>
          <a:prstGeom prst="rect">
            <a:avLst/>
          </a:prstGeom>
        </p:spPr>
      </p:pic>
      <p:pic>
        <p:nvPicPr>
          <p:cNvPr id="4" name="Picture 3" descr="A yellow and red cross with black text&#10;&#10;Description automatically generated">
            <a:extLst>
              <a:ext uri="{FF2B5EF4-FFF2-40B4-BE49-F238E27FC236}">
                <a16:creationId xmlns:a16="http://schemas.microsoft.com/office/drawing/2014/main" id="{4484E371-8253-8D97-0CD6-7C085E21A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14" y="1749630"/>
            <a:ext cx="1953853" cy="1953853"/>
          </a:xfrm>
          <a:prstGeom prst="rect">
            <a:avLst/>
          </a:prstGeom>
        </p:spPr>
      </p:pic>
      <p:pic>
        <p:nvPicPr>
          <p:cNvPr id="11" name="Picture 10" descr="A yellow and pink diagram with black text&#10;&#10;Description automatically generated">
            <a:extLst>
              <a:ext uri="{FF2B5EF4-FFF2-40B4-BE49-F238E27FC236}">
                <a16:creationId xmlns:a16="http://schemas.microsoft.com/office/drawing/2014/main" id="{EEFFB83B-7A74-5CD5-3FD1-398D0A7F0B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27" y="3983362"/>
            <a:ext cx="1947827" cy="1947827"/>
          </a:xfrm>
          <a:prstGeom prst="rect">
            <a:avLst/>
          </a:prstGeom>
        </p:spPr>
      </p:pic>
      <p:pic>
        <p:nvPicPr>
          <p:cNvPr id="5" name="Picture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4AC89E01-EC01-74F5-3EA5-B3FADB46A8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26" y="1742205"/>
            <a:ext cx="1955738" cy="1955738"/>
          </a:xfrm>
          <a:prstGeom prst="rect">
            <a:avLst/>
          </a:prstGeom>
        </p:spPr>
      </p:pic>
      <p:pic>
        <p:nvPicPr>
          <p:cNvPr id="7" name="Picture 6" descr="A diagram of a cross with yellow squares and black text&#10;&#10;Description automatically generated with medium confidence">
            <a:extLst>
              <a:ext uri="{FF2B5EF4-FFF2-40B4-BE49-F238E27FC236}">
                <a16:creationId xmlns:a16="http://schemas.microsoft.com/office/drawing/2014/main" id="{A91CFAB1-468B-85A1-5BFE-740806323E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30" y="3975452"/>
            <a:ext cx="1971559" cy="1971559"/>
          </a:xfrm>
          <a:prstGeom prst="rect">
            <a:avLst/>
          </a:prstGeom>
        </p:spPr>
      </p:pic>
      <p:pic>
        <p:nvPicPr>
          <p:cNvPr id="9" name="Picture 8" descr="A yellow and purple cross with black text&#10;&#10;Description automatically generated">
            <a:extLst>
              <a:ext uri="{FF2B5EF4-FFF2-40B4-BE49-F238E27FC236}">
                <a16:creationId xmlns:a16="http://schemas.microsoft.com/office/drawing/2014/main" id="{96653259-EB2E-4011-3D88-D5755A1C7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02" y="3975451"/>
            <a:ext cx="1971559" cy="1971559"/>
          </a:xfrm>
          <a:prstGeom prst="rect">
            <a:avLst/>
          </a:prstGeom>
        </p:spPr>
      </p:pic>
      <p:pic>
        <p:nvPicPr>
          <p:cNvPr id="19" name="Picture 18" descr="A diagram of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66995DED-633C-5265-0CB6-1D3E45B246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647" y="1745392"/>
            <a:ext cx="2147029" cy="215095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8E43D9-43D4-3F0E-CA73-AA03CCFF5597}"/>
              </a:ext>
            </a:extLst>
          </p:cNvPr>
          <p:cNvSpPr txBox="1"/>
          <p:nvPr/>
        </p:nvSpPr>
        <p:spPr>
          <a:xfrm>
            <a:off x="2571679" y="1214111"/>
            <a:ext cx="133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t=12ms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59E3A0-A3AA-EB68-37AA-75CB04706D13}"/>
              </a:ext>
            </a:extLst>
          </p:cNvPr>
          <p:cNvSpPr txBox="1"/>
          <p:nvPr/>
        </p:nvSpPr>
        <p:spPr>
          <a:xfrm>
            <a:off x="5285219" y="1214111"/>
            <a:ext cx="1508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t=875ms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4779A7-36CB-99FA-9364-5384E8ACCB96}"/>
              </a:ext>
            </a:extLst>
          </p:cNvPr>
          <p:cNvSpPr txBox="1"/>
          <p:nvPr/>
        </p:nvSpPr>
        <p:spPr>
          <a:xfrm>
            <a:off x="7805355" y="1214111"/>
            <a:ext cx="183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t=5000ms</a:t>
            </a:r>
          </a:p>
        </p:txBody>
      </p:sp>
      <p:pic>
        <p:nvPicPr>
          <p:cNvPr id="36" name="Picture 35" descr="A screen shot of a graph&#10;&#10;Description automatically generated">
            <a:extLst>
              <a:ext uri="{FF2B5EF4-FFF2-40B4-BE49-F238E27FC236}">
                <a16:creationId xmlns:a16="http://schemas.microsoft.com/office/drawing/2014/main" id="{4734EAA5-5C3A-2489-7EBF-E93D4873CA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796" y="6210084"/>
            <a:ext cx="2523381" cy="2049580"/>
          </a:xfrm>
          <a:prstGeom prst="rect">
            <a:avLst/>
          </a:prstGeom>
        </p:spPr>
      </p:pic>
      <p:pic>
        <p:nvPicPr>
          <p:cNvPr id="31" name="Picture 30" descr="A screen shot of a graph&#10;&#10;Description automatically generated">
            <a:extLst>
              <a:ext uri="{FF2B5EF4-FFF2-40B4-BE49-F238E27FC236}">
                <a16:creationId xmlns:a16="http://schemas.microsoft.com/office/drawing/2014/main" id="{565C77C7-78D8-3D90-66F7-4DB2735CEC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01" y="6210470"/>
            <a:ext cx="2522430" cy="2048808"/>
          </a:xfrm>
          <a:prstGeom prst="rect">
            <a:avLst/>
          </a:prstGeom>
        </p:spPr>
      </p:pic>
      <p:pic>
        <p:nvPicPr>
          <p:cNvPr id="33" name="Picture 3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FA0A279-4106-392F-87BD-931086252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92" y="6210692"/>
            <a:ext cx="2864066" cy="229598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4DC9C8-B5DF-9D13-CA7B-01C2CB60818E}"/>
              </a:ext>
            </a:extLst>
          </p:cNvPr>
          <p:cNvCxnSpPr>
            <a:cxnSpLocks/>
          </p:cNvCxnSpPr>
          <p:nvPr/>
        </p:nvCxnSpPr>
        <p:spPr>
          <a:xfrm>
            <a:off x="1691429" y="3886638"/>
            <a:ext cx="509899" cy="0"/>
          </a:xfrm>
          <a:prstGeom prst="straightConnector1">
            <a:avLst/>
          </a:prstGeom>
          <a:ln w="76200">
            <a:solidFill>
              <a:srgbClr val="FF45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EC4D12-17C2-2A0F-9EE5-E9743A2D2834}"/>
              </a:ext>
            </a:extLst>
          </p:cNvPr>
          <p:cNvCxnSpPr>
            <a:cxnSpLocks/>
          </p:cNvCxnSpPr>
          <p:nvPr/>
        </p:nvCxnSpPr>
        <p:spPr>
          <a:xfrm flipV="1">
            <a:off x="1728410" y="3407086"/>
            <a:ext cx="9008" cy="514948"/>
          </a:xfrm>
          <a:prstGeom prst="straightConnector1">
            <a:avLst/>
          </a:prstGeom>
          <a:ln w="76200">
            <a:solidFill>
              <a:srgbClr val="2CA02C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94AD82-F9B3-BFAF-E95D-7ED18ED1C93D}"/>
              </a:ext>
            </a:extLst>
          </p:cNvPr>
          <p:cNvSpPr txBox="1"/>
          <p:nvPr/>
        </p:nvSpPr>
        <p:spPr>
          <a:xfrm>
            <a:off x="1769627" y="378061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327C4C-83F0-7F8F-FB34-1BFB3AD64F08}"/>
              </a:ext>
            </a:extLst>
          </p:cNvPr>
          <p:cNvSpPr txBox="1"/>
          <p:nvPr/>
        </p:nvSpPr>
        <p:spPr>
          <a:xfrm>
            <a:off x="1483680" y="2870599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BF00BF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813175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125</Words>
  <Application>Microsoft Office PowerPoint</Application>
  <PresentationFormat>Custom</PresentationFormat>
  <Paragraphs>56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ADLaM Display</vt:lpstr>
      <vt:lpstr>Arial</vt:lpstr>
      <vt:lpstr>Arial Black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Upadesh Subedi</dc:creator>
  <cp:lastModifiedBy>Upadesh Subedi</cp:lastModifiedBy>
  <cp:revision>42</cp:revision>
  <dcterms:created xsi:type="dcterms:W3CDTF">2024-02-24T15:36:44Z</dcterms:created>
  <dcterms:modified xsi:type="dcterms:W3CDTF">2024-02-26T03:39:55Z</dcterms:modified>
</cp:coreProperties>
</file>